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65" r:id="rId2"/>
    <p:sldId id="261" r:id="rId3"/>
    <p:sldId id="263" r:id="rId4"/>
    <p:sldId id="283" r:id="rId5"/>
    <p:sldId id="284" r:id="rId6"/>
    <p:sldId id="285" r:id="rId7"/>
    <p:sldId id="286" r:id="rId8"/>
    <p:sldId id="287" r:id="rId9"/>
    <p:sldId id="288" r:id="rId10"/>
    <p:sldId id="290" r:id="rId11"/>
    <p:sldId id="312" r:id="rId12"/>
    <p:sldId id="291" r:id="rId13"/>
    <p:sldId id="292" r:id="rId14"/>
    <p:sldId id="293" r:id="rId15"/>
    <p:sldId id="294" r:id="rId16"/>
    <p:sldId id="295" r:id="rId17"/>
    <p:sldId id="296" r:id="rId18"/>
    <p:sldId id="298" r:id="rId19"/>
    <p:sldId id="297" r:id="rId20"/>
    <p:sldId id="300" r:id="rId21"/>
    <p:sldId id="302" r:id="rId22"/>
    <p:sldId id="301" r:id="rId23"/>
    <p:sldId id="314" r:id="rId24"/>
    <p:sldId id="313" r:id="rId25"/>
    <p:sldId id="305" r:id="rId26"/>
    <p:sldId id="306" r:id="rId27"/>
    <p:sldId id="307" r:id="rId28"/>
    <p:sldId id="308" r:id="rId29"/>
    <p:sldId id="309" r:id="rId30"/>
    <p:sldId id="310" r:id="rId31"/>
    <p:sldId id="311" r:id="rId32"/>
    <p:sldId id="262" r:id="rId33"/>
    <p:sldId id="260" r:id="rId34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58134" autoAdjust="0"/>
  </p:normalViewPr>
  <p:slideViewPr>
    <p:cSldViewPr>
      <p:cViewPr varScale="1">
        <p:scale>
          <a:sx n="71" d="100"/>
          <a:sy n="71" d="100"/>
        </p:scale>
        <p:origin x="114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1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993855-30A1-4953-A084-2DCB4B7D573A}" type="datetimeFigureOut">
              <a:rPr lang="hu-HU" smtClean="0"/>
              <a:t>2024. 05. 12.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ED9B71-1BF2-48C3-BAED-B527F5865EC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88907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D9B71-1BF2-48C3-BAED-B527F5865ECB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217870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modul központi része ebből következően a TELEPÜLÉSEK HELYNÉVSZÓTÁRA,</a:t>
            </a:r>
            <a:endParaRPr lang="hu-H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 amely a település </a:t>
            </a:r>
            <a:r>
              <a:rPr lang="hu-H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összes helynevét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tartalmazza, </a:t>
            </a:r>
          </a:p>
          <a:p>
            <a:pPr lvl="1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 és </a:t>
            </a:r>
            <a:r>
              <a:rPr lang="hu-H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szócikkekbe rendezve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együttesen megjeleníthető. 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szótárban megtalálható </a:t>
            </a:r>
            <a:r>
              <a:rPr lang="hu-H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neveknek emellett a térképi megjelenítése is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lehetséges. &gt;&gt; TÉRKÉP DIA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D9B71-1BF2-48C3-BAED-B527F5865ECB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915877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D9B71-1BF2-48C3-BAED-B527F5865ECB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592871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szótári modulban azonban egy-egy településről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további információk is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megtalálhatók:</a:t>
            </a:r>
          </a:p>
          <a:p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ADATBÁZIS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formájában</a:t>
            </a:r>
          </a:p>
          <a:p>
            <a:pPr lvl="2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adatbázis az adott település </a:t>
            </a:r>
            <a:r>
              <a:rPr lang="hu-H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teljes helynévanyagát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jeleníti meg (több ismeret)</a:t>
            </a:r>
          </a:p>
          <a:p>
            <a:pPr lvl="2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 </a:t>
            </a:r>
            <a:r>
              <a:rPr lang="hu-H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letölthető </a:t>
            </a:r>
            <a:r>
              <a:rPr lang="hu-HU" sz="1200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excel-állomány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formájában.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D9B71-1BF2-48C3-BAED-B527F5865ECB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948067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A </a:t>
            </a:r>
            <a:r>
              <a:rPr lang="hu-HU" sz="1200" b="1" kern="1200" cap="small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településtörténet</a:t>
            </a:r>
            <a:r>
              <a:rPr lang="hu-HU" sz="1200" kern="1200" cap="small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tartalmazza </a:t>
            </a:r>
          </a:p>
          <a:p>
            <a:r>
              <a:rPr lang="hu-HU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-- </a:t>
            </a:r>
            <a:r>
              <a:rPr lang="hu-H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helynevekhez szükséges háttérismereteket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-- itt olvasható a település </a:t>
            </a:r>
            <a:r>
              <a:rPr lang="hu-H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történész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szakemberek által írt </a:t>
            </a:r>
            <a:r>
              <a:rPr lang="hu-H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rövid történeti áttekintése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D9B71-1BF2-48C3-BAED-B527F5865ECB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397008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A </a:t>
            </a:r>
            <a:r>
              <a:rPr lang="hu-HU" sz="1200" b="1" kern="1200" cap="small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képtár</a:t>
            </a:r>
            <a:r>
              <a:rPr lang="hu-HU" sz="1200" kern="1200" cap="small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szerepe a </a:t>
            </a:r>
            <a:r>
              <a:rPr lang="hu-H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szemléltetés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vl="2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 Ennek jegyében szerepelnek itt pontos leírással olyan </a:t>
            </a:r>
            <a:r>
              <a:rPr lang="hu-H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fotók, képeslapok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amelyek az adott </a:t>
            </a:r>
          </a:p>
          <a:p>
            <a:pPr lvl="2"/>
            <a:r>
              <a:rPr lang="hu-HU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 </a:t>
            </a:r>
            <a:r>
              <a:rPr lang="hu-H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település jellegzetes objektumairól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készültek, vagy amelyek </a:t>
            </a:r>
          </a:p>
          <a:p>
            <a:pPr lvl="2"/>
            <a:r>
              <a:rPr lang="hu-HU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 </a:t>
            </a:r>
            <a:r>
              <a:rPr lang="hu-H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hely olyan jellemzőit ábrázolják, amelyek a névadáshoz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alapul szolgálhattak.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 Emellett ezen a helyen a településre vonatkozó </a:t>
            </a:r>
            <a:r>
              <a:rPr lang="hu-H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dokumentumfotók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illetve </a:t>
            </a:r>
            <a:r>
              <a:rPr lang="hu-H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térképrészletek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megtalálhatók.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D9B71-1BF2-48C3-BAED-B527F5865ECB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571708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A </a:t>
            </a:r>
            <a:r>
              <a:rPr lang="hu-HU" sz="1200" b="1" kern="1200" cap="small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gyűjtési napló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tudományos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hitelességet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gyűjtési folyamat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követhetőséget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biztosítja. Itt szerepelnek: </a:t>
            </a:r>
          </a:p>
          <a:p>
            <a:pPr lvl="0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-- a gyűjtési </a:t>
            </a:r>
            <a:r>
              <a:rPr lang="hu-HU" sz="1200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folyamat</a:t>
            </a:r>
            <a:r>
              <a:rPr lang="hu-H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állomásai</a:t>
            </a:r>
            <a:r>
              <a:rPr lang="hu-H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lvl="0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-- fontosabb </a:t>
            </a:r>
            <a:r>
              <a:rPr lang="hu-HU" sz="1200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részfeladatai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és </a:t>
            </a:r>
          </a:p>
          <a:p>
            <a:pPr lvl="0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-- azok </a:t>
            </a:r>
            <a:r>
              <a:rPr lang="hu-HU" sz="1200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időbeli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jellemzői, &gt;&gt; KÖVETKEZŐ</a:t>
            </a:r>
            <a:r>
              <a:rPr lang="hu-H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</a:t>
            </a:r>
            <a:endParaRPr lang="hu-H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-- a feldolgozott </a:t>
            </a:r>
            <a:r>
              <a:rPr lang="hu-HU" sz="1200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források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tételei (az irodalomjegyzék) is megtekinthető táblázatos elrendezésben, valamint</a:t>
            </a:r>
          </a:p>
          <a:p>
            <a:pPr lvl="0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-- a különböző élőnyelvi gyűjtések </a:t>
            </a:r>
            <a:r>
              <a:rPr lang="hu-HU" sz="1200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adatközlői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D9B71-1BF2-48C3-BAED-B527F5865ECB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604463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 a feldolgozott </a:t>
            </a:r>
            <a:r>
              <a:rPr lang="hu-HU" sz="1200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források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tételei (az irodalomjegyzék) is megtekinthetők, valamint</a:t>
            </a:r>
          </a:p>
          <a:p>
            <a:pPr lvl="0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-- a különböző élőnyelvi gyűjtések </a:t>
            </a:r>
            <a:r>
              <a:rPr lang="hu-HU" sz="1200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adatközlői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D9B71-1BF2-48C3-BAED-B527F5865ECB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442654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hu-HU" sz="1200" b="1" kern="1200" cap="small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törzslap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az egyes </a:t>
            </a:r>
            <a:r>
              <a:rPr lang="hu-HU" sz="1200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települések legfontosabb adatainak összevethetőségét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teszi lehetővé.</a:t>
            </a:r>
          </a:p>
          <a:p>
            <a:pPr lvl="2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törzslap előhívásával egy olyan adatlap jeleníthető meg, amely </a:t>
            </a:r>
          </a:p>
          <a:p>
            <a:pPr lvl="2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tartalmazza a településsel, az ott folytatott </a:t>
            </a:r>
            <a:r>
              <a:rPr lang="hu-HU" sz="1200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élőnyelvi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gyűjtéssel és a </a:t>
            </a:r>
            <a:r>
              <a:rPr lang="hu-HU" sz="1200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névanyaggal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kapcsolatos </a:t>
            </a:r>
            <a:r>
              <a:rPr lang="hu-HU" sz="1200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összefoglaló információkat számadatok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formájában (pl. névadatok száma, névsűrűség stb.).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D9B71-1BF2-48C3-BAED-B527F5865ECB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170054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IV.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hu-HU" sz="1200" b="1" kern="1200" cap="small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Névtári modul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lvl="0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funkciója az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egyedi nevek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keresése</a:t>
            </a:r>
          </a:p>
          <a:p>
            <a:pPr lvl="0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legfontosabb ismeretek az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adatlapon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találhatók (ezek szemléltetése!)</a:t>
            </a:r>
          </a:p>
          <a:p>
            <a:r>
              <a:rPr lang="hu-H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Itt egy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keresőfelületet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kapunk. 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A keresőfelületen egyszerűen az </a:t>
            </a:r>
            <a:r>
              <a:rPr lang="hu-HU" sz="1200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adott helynevet (vagy névelemet) kell beírni a cellába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és a </a:t>
            </a:r>
            <a:r>
              <a:rPr lang="hu-HU" sz="1200" b="1" kern="1200" cap="small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keres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gombra kattintva </a:t>
            </a:r>
            <a:r>
              <a:rPr lang="hu-HU" sz="1200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megkapjuk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azokat a </a:t>
            </a:r>
            <a:r>
              <a:rPr lang="hu-HU" sz="1200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találatokat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amelyek</a:t>
            </a:r>
          </a:p>
          <a:p>
            <a:pPr lvl="0"/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-- azonosak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keresett névvel</a:t>
            </a:r>
          </a:p>
          <a:p>
            <a:pPr lvl="0"/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-- tartalmazzák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keresett nevet (névrészként vagy névelemként)</a:t>
            </a:r>
          </a:p>
          <a:p>
            <a:r>
              <a:rPr lang="hu-HU" dirty="0" smtClean="0">
                <a:effectLst/>
              </a:rPr>
              <a:t/>
            </a:r>
            <a:br>
              <a:rPr lang="hu-HU" dirty="0" smtClean="0">
                <a:effectLst/>
              </a:rPr>
            </a:b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hu-HU" sz="1200" kern="1200" cap="small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keres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gombra kattintva láthatjuk tehát a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találatokat: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D9B71-1BF2-48C3-BAED-B527F5865ECB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891596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egyrészt egy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listában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szerepeltetve </a:t>
            </a:r>
          </a:p>
          <a:p>
            <a:pPr lvl="1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itt a </a:t>
            </a:r>
            <a:r>
              <a:rPr lang="hu-HU" sz="1200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név mellett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azt a </a:t>
            </a:r>
            <a:r>
              <a:rPr lang="hu-HU" sz="1200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települést és járást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feltüntetjük, ahol az adott név található</a:t>
            </a:r>
          </a:p>
          <a:p>
            <a:endParaRPr lang="hu-H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másrészt a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térképen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megjelenítve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D9B71-1BF2-48C3-BAED-B527F5865ECB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66672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D9B71-1BF2-48C3-BAED-B527F5865ECB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445690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lista (vagy a térképen szereplő nevek) bármelyik elemére kattintva megnézhető a név </a:t>
            </a:r>
            <a:r>
              <a:rPr lang="hu-HU" sz="1200" b="1" kern="1200" cap="small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adatlapja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amely a következő információkat, kapcsolati elemeit tartalmazza:</a:t>
            </a:r>
          </a:p>
          <a:p>
            <a:pPr lvl="0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a) névalak,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denotatív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jelentés, első és utolsó adat, névmagyarázat, további </a:t>
            </a:r>
            <a:r>
              <a:rPr lang="hu-HU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névváltozatai</a:t>
            </a:r>
            <a:endParaRPr lang="hu-H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b) a név teljes </a:t>
            </a:r>
            <a:r>
              <a:rPr lang="hu-HU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szócikke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&gt;&gt; KÖVETKEZŐ DIA</a:t>
            </a:r>
          </a:p>
          <a:p>
            <a:pPr lvl="1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c) </a:t>
            </a:r>
            <a:r>
              <a:rPr lang="hu-HU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térképi megjelenítése és</a:t>
            </a:r>
            <a:r>
              <a:rPr lang="hu-HU" sz="1200" b="1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&gt;&gt; KÖVETKEZŐ DIA</a:t>
            </a:r>
            <a:endParaRPr lang="hu-HU" sz="1200" b="1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hu-HU" sz="1200" b="1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hu-HU" sz="1200" b="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d) </a:t>
            </a:r>
            <a:r>
              <a:rPr lang="hu-HU" sz="1200" b="1" u="sng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fotója</a:t>
            </a:r>
            <a:r>
              <a:rPr lang="hu-HU" sz="1200" b="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elérhető.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&gt;&gt; KÖVETKEZŐ DIA</a:t>
            </a:r>
            <a:endParaRPr lang="hu-HU" sz="1200" b="0" u="non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D9B71-1BF2-48C3-BAED-B527F5865ECB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529694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c) </a:t>
            </a:r>
            <a:r>
              <a:rPr lang="hu-HU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térképi megjelenítése és</a:t>
            </a:r>
            <a:r>
              <a:rPr lang="hu-HU" sz="1200" b="1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&gt;&gt; KÖVETKEZŐ DIA</a:t>
            </a:r>
            <a:endParaRPr lang="hu-HU" sz="1200" b="1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hu-HU" sz="1200" b="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d) </a:t>
            </a:r>
            <a:r>
              <a:rPr lang="hu-HU" sz="1200" b="1" u="sng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fotója</a:t>
            </a:r>
            <a:r>
              <a:rPr lang="hu-HU" sz="1200" b="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elérhető.</a:t>
            </a:r>
            <a:endParaRPr lang="hu-HU" sz="1200" b="0" u="non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D9B71-1BF2-48C3-BAED-B527F5865ECB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120417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d) </a:t>
            </a:r>
            <a:r>
              <a:rPr lang="hu-HU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térképi megjelenítése és</a:t>
            </a:r>
            <a:r>
              <a:rPr lang="hu-HU" sz="1200" b="1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&gt;&gt; KÖVETKEZŐ DIA</a:t>
            </a:r>
            <a:endParaRPr lang="hu-HU" sz="1200" b="1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hu-HU" sz="1200" b="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e) </a:t>
            </a:r>
            <a:r>
              <a:rPr lang="hu-HU" sz="1200" b="1" u="sng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fotója</a:t>
            </a:r>
            <a:r>
              <a:rPr lang="hu-HU" sz="1200" b="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elérhető.</a:t>
            </a:r>
            <a:endParaRPr lang="hu-HU" sz="1200" b="0" u="non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endParaRPr lang="hu-HU" dirty="0" smtClean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D9B71-1BF2-48C3-BAED-B527F5865ECB}" type="slidenum">
              <a:rPr lang="hu-HU" smtClean="0"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009646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c) </a:t>
            </a:r>
            <a:r>
              <a:rPr lang="hu-HU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térképi megjelenítése és</a:t>
            </a:r>
            <a:r>
              <a:rPr lang="hu-HU" sz="1200" b="1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&gt;&gt; KÖVETKEZŐ DIA</a:t>
            </a:r>
            <a:endParaRPr lang="hu-HU" sz="1200" b="1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hu-HU" sz="1200" b="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d) </a:t>
            </a:r>
            <a:r>
              <a:rPr lang="hu-HU" sz="1200" b="1" u="sng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fotója</a:t>
            </a:r>
            <a:r>
              <a:rPr lang="hu-HU" sz="1200" b="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elérhető.</a:t>
            </a:r>
            <a:endParaRPr lang="hu-HU" sz="1200" b="0" u="non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endParaRPr lang="hu-HU" dirty="0" smtClean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D9B71-1BF2-48C3-BAED-B527F5865ECB}" type="slidenum">
              <a:rPr lang="hu-HU" smtClean="0"/>
              <a:t>23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544159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D9B71-1BF2-48C3-BAED-B527F5865ECB}" type="slidenum">
              <a:rPr lang="hu-HU" smtClean="0"/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702682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V. KISEGÍTŐ MODULOK</a:t>
            </a:r>
            <a:endParaRPr lang="hu-H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helynevekkel kapcsolatban közreadott információk kibővítését, értelmezését további segédmodulok segítik:</a:t>
            </a:r>
          </a:p>
          <a:p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1.) A BAL </a:t>
            </a:r>
            <a:r>
              <a:rPr lang="hu-H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OLDALi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menüsor elemei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szótár és a névtár adataihoz további ismereteket adnak: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D9B71-1BF2-48C3-BAED-B527F5865ECB}" type="slidenum">
              <a:rPr lang="hu-HU" smtClean="0"/>
              <a:t>25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942627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a) Földrajziköznév-tár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lvl="0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-- </a:t>
            </a:r>
            <a:r>
              <a:rPr lang="hu-HU" sz="1200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szerepe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működése: a nevekben található földrajzi köznevek </a:t>
            </a:r>
            <a:r>
              <a:rPr lang="hu-HU" sz="1200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értelmezését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adja meg, és</a:t>
            </a:r>
          </a:p>
          <a:p>
            <a:pPr lvl="0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 -- a munka során </a:t>
            </a:r>
            <a:r>
              <a:rPr lang="hu-HU" sz="1200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folyamatosan bővül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vl="0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„</a:t>
            </a:r>
            <a:r>
              <a:rPr lang="hu-HU" sz="1200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Rövidítések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a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FKnT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forrásait tartalmazza.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„</a:t>
            </a:r>
            <a:r>
              <a:rPr lang="hu-HU" sz="1200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Beküld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”: ha a munkatársak a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FKnT.-ban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nem szereplő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fr.-i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kn.-et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találnak, beküldhetik, mi beemelhetjük azt.</a:t>
            </a:r>
            <a:endParaRPr lang="hu-HU" dirty="0" smtClean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D9B71-1BF2-48C3-BAED-B527F5865ECB}" type="slidenum">
              <a:rPr lang="hu-HU" smtClean="0"/>
              <a:t>26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118825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b) Források jegyzéke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lvl="0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-- a szótárban </a:t>
            </a:r>
            <a:r>
              <a:rPr lang="hu-HU" sz="1200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adatokhoz kapcsolódó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(azokat tartalmazó) források </a:t>
            </a:r>
            <a:r>
              <a:rPr lang="hu-HU" sz="1200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rövidítve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szerepelnek </a:t>
            </a:r>
          </a:p>
          <a:p>
            <a:pPr lvl="0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-- </a:t>
            </a:r>
            <a:r>
              <a:rPr lang="hu-HU" sz="1200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ezeknek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szakirodalmi rövidítéseknek a </a:t>
            </a:r>
            <a:r>
              <a:rPr lang="hu-HU" sz="1200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feloldását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találja meg itt a felhasználó, </a:t>
            </a:r>
          </a:p>
          <a:p>
            <a:pPr lvl="0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-- ezáltal </a:t>
            </a:r>
            <a:r>
              <a:rPr lang="hu-HU" sz="1200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visszakereshetővé téve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azokat</a:t>
            </a:r>
          </a:p>
          <a:p>
            <a:pPr lvl="0"/>
            <a:endParaRPr lang="hu-H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forrásjegyzék a munka során – a földrajziköznév-tárhoz hasonlóan – </a:t>
            </a:r>
            <a:r>
              <a:rPr lang="hu-HU" sz="1200" i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ugyancsak</a:t>
            </a:r>
            <a:r>
              <a:rPr lang="hu-HU" sz="1200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folyamatosan bővül.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D9B71-1BF2-48C3-BAED-B527F5865ECB}" type="slidenum">
              <a:rPr lang="hu-HU" smtClean="0"/>
              <a:t>27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803822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2.) A JOBB </a:t>
            </a:r>
            <a:r>
              <a:rPr lang="hu-H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OLDALi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menüsor szélesebb összefüggésbe helyezi a neveket:</a:t>
            </a:r>
            <a:endParaRPr lang="hu-H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u-HU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a) Településtörténeti háttér</a:t>
            </a:r>
            <a:endParaRPr lang="hu-H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hu-HU" sz="1200" strike="sng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hu-HU" sz="1200" strike="sng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Erről korábban beszéltem, de erről a modulról közvetlenül is elérhető.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D9B71-1BF2-48C3-BAED-B527F5865ECB}" type="slidenum">
              <a:rPr lang="hu-HU" smtClean="0"/>
              <a:t>28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303718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b) Feldolgozottság</a:t>
            </a:r>
            <a:endParaRPr lang="hu-H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tájékoztat az </a:t>
            </a:r>
            <a:r>
              <a:rPr lang="hu-HU" sz="1200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aktuális gyűjtési lehetőségekről</a:t>
            </a:r>
          </a:p>
          <a:p>
            <a:pPr lvl="0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mit lehet keresni</a:t>
            </a:r>
          </a:p>
          <a:p>
            <a:pPr lvl="0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mi </a:t>
            </a:r>
            <a:r>
              <a:rPr lang="hu-HU" sz="1200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szabad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és hol </a:t>
            </a:r>
            <a:r>
              <a:rPr lang="hu-HU" sz="1200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lehet dolgozni, gyűjteni</a:t>
            </a:r>
          </a:p>
          <a:p>
            <a:pPr lvl="0"/>
            <a:endParaRPr lang="hu-HU" sz="1200" i="1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i="1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hu-HU" i="1" u="sng" dirty="0" smtClean="0"/>
              <a:t>Térképészeti problémák</a:t>
            </a:r>
            <a:r>
              <a:rPr lang="hu-HU" dirty="0" smtClean="0"/>
              <a:t> miatt egyelőre </a:t>
            </a:r>
            <a:r>
              <a:rPr lang="hu-HU" i="1" u="sng" dirty="0" smtClean="0"/>
              <a:t>országonként</a:t>
            </a:r>
            <a:r>
              <a:rPr lang="hu-HU" dirty="0" smtClean="0"/>
              <a:t> áttekinthető.</a:t>
            </a:r>
          </a:p>
          <a:p>
            <a:pPr lvl="0"/>
            <a:endParaRPr lang="hu-HU" sz="1200" i="1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D9B71-1BF2-48C3-BAED-B527F5865ECB}" type="slidenum">
              <a:rPr lang="hu-HU" smtClean="0"/>
              <a:t>29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7099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 A Magyar Nemzeti Helynévtár Program legfontosabb tudományos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célja és hozadéka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magyar nyelvterület </a:t>
            </a:r>
            <a:r>
              <a:rPr lang="hu-HU" sz="1200" b="1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élőnyelvi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és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történeti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helynévanyagának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teljességre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törekvő összegyűjtése és dokumentálása. 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 Ez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milliós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nagyságrendű állománynak a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sok szempont szerint jellemzett összességét jelenti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ezért 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 a programon belül épülő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Magyar Nemzeti Helynévtár elsődlegesen online adatbázis formájában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jön létre, amely 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 a helynevek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egyedi keresésére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és a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névanyag településenként történő szótári elrendezésű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megjelenítésére alkalmas. 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 A helynévtárban megtalálható egyes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helynevekhez kapcsolódó, alapesetként rögzített adatok jellegét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következő kép mutatja: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D9B71-1BF2-48C3-BAED-B527F5865ECB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35130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c) </a:t>
            </a:r>
            <a:r>
              <a:rPr lang="hu-H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Pesty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1864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lvl="0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--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Pesty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Frigyes helynévgyűjteménye érhető el</a:t>
            </a:r>
          </a:p>
          <a:p>
            <a:pPr lvl="0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-- mint legfontosabb </a:t>
            </a:r>
            <a:r>
              <a:rPr lang="hu-HU" sz="1200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tudománytörténeti előzmény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-- anyaga természetesen </a:t>
            </a:r>
            <a:r>
              <a:rPr lang="hu-HU" sz="1200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bekerül a </a:t>
            </a:r>
            <a:r>
              <a:rPr lang="hu-HU" sz="1200" i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MNH-ba</a:t>
            </a:r>
            <a:r>
              <a:rPr lang="hu-HU" sz="1200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mivel minden településen a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történeti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forrásminimumnak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része ez az állomány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D9B71-1BF2-48C3-BAED-B527F5865ECB}" type="slidenum">
              <a:rPr lang="hu-HU" smtClean="0"/>
              <a:t>30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49299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D9B71-1BF2-48C3-BAED-B527F5865ECB}" type="slidenum">
              <a:rPr lang="hu-HU" smtClean="0"/>
              <a:t>31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881767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D9B71-1BF2-48C3-BAED-B527F5865ECB}" type="slidenum">
              <a:rPr lang="hu-HU" smtClean="0"/>
              <a:t>32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8321451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D9B71-1BF2-48C3-BAED-B527F5865ECB}" type="slidenum">
              <a:rPr lang="hu-HU" smtClean="0"/>
              <a:t>33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519372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adatbázis ezen összetevői között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találhatunk olyan jellegűeket,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amelyek a felhasználók számára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hordozhatnak fontos információkat (pl. </a:t>
            </a:r>
            <a:r>
              <a:rPr lang="hu-H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év, helynévadat, </a:t>
            </a:r>
            <a:r>
              <a:rPr lang="hu-H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denotatív</a:t>
            </a:r>
            <a:r>
              <a:rPr lang="hu-H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jelentés, névmagyarázat, fotó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illetve olyanokat is,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amelyek az adatbázis működtetését szolgálják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(pl. </a:t>
            </a:r>
            <a:r>
              <a:rPr lang="hu-H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standard, táblanév, azonosító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</a:p>
          <a:p>
            <a:pPr lvl="0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online adatbázisa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helynévgyűjtő és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-feldolgozó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munka nyomán természetesen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folyamatosan épül és gazdagodik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nemcsak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elemeit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tekintve, hanem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szempontrendszerére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vonatkozóan is. </a:t>
            </a:r>
          </a:p>
          <a:p>
            <a:pPr lvl="0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 A helynevekre vonatkozó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paraméterek rendszere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a tudományos kutatások céljaihoz igazodva – lényegében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korlátlanul bővíthető.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 Ilyen szempontrendszert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hang- és </a:t>
            </a:r>
            <a:r>
              <a:rPr lang="hu-H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helyesírástörténeti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feldolgozás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számára már ki is dolgoztunk.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D9B71-1BF2-48C3-BAED-B527F5865ECB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14801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 Egyfelől az általános felhasználó,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azaz valójában bárki számára lehetővé teszi az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adatok keresését és megismerését.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Ezt a felhasználói felület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egyszerű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használhatósága, és az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adatok analitikus, átlátható, közérthető elemzése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biztosítja. Ezt a felhasználói szintet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rövidesen nyilvánosan is elérhetővé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tesszük.</a:t>
            </a:r>
          </a:p>
          <a:p>
            <a:r>
              <a:rPr lang="hu-HU" sz="1200" b="1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Másfelől azonban, hosszabb távon a szakemberek: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névkutatók, nyelvtörténészek, helytörténészek, régészek stb. tudományos kutatói igényeit is ki kívánja szolgálni. Az összegyűjtött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helynévanyag lehetővé teszi konkrét adatrelációk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megállapítását, és ennek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révén szintetizáló jellegű ismeretek alapjául is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szolgálhat. </a:t>
            </a:r>
          </a:p>
          <a:p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Mindezek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kutatási lehetőségek az adatmennyiség növekedésével és a nagyobb </a:t>
            </a:r>
            <a:r>
              <a:rPr lang="hu-H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feldolgozottsági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szintet követően egyre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gazdagodhatnak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 felhasználói szintet a program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szakaszában dolgozzuk ki.</a:t>
            </a:r>
          </a:p>
          <a:p>
            <a:r>
              <a:rPr lang="hu-HU" dirty="0" smtClean="0">
                <a:effectLst/>
              </a:rPr>
              <a:t/>
            </a:r>
            <a:br>
              <a:rPr lang="hu-HU" dirty="0" smtClean="0">
                <a:effectLst/>
              </a:rPr>
            </a:b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D9B71-1BF2-48C3-BAED-B527F5865ECB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608338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felhasználók körét illetően a </a:t>
            </a:r>
            <a:r>
              <a:rPr lang="hu-HU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környező országokban élő érdeklődőkre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gondoltunk, tekintve, hogy e térségek magyar nyelvű helynévanyagát is tartalmazza a MNH. A MNH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többnyelvű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adatbázisként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működik: a magyar és az angol nyelven kívül </a:t>
            </a:r>
            <a:r>
              <a:rPr lang="hu-H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szomszédos országok hivatalos nyelvén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(összesen 9 nyelven) is elérhető menü- és tájékoztató rendszerrel rendelkezik.</a:t>
            </a:r>
            <a:endParaRPr lang="hu-HU" dirty="0" smtClean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D9B71-1BF2-48C3-BAED-B527F5865ECB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60569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D9B71-1BF2-48C3-BAED-B527F5865ECB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141225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Magyar Nemzeti Helynévtár általános felhasználói változata tehát </a:t>
            </a: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két fő modulból áll:</a:t>
            </a:r>
            <a:endParaRPr lang="hu-H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hu-H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</a:t>
            </a:r>
            <a:r>
              <a:rPr lang="hu-HU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Szótár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az egyes települések teljes névanyagát jeleníti meg, </a:t>
            </a:r>
          </a:p>
          <a:p>
            <a:r>
              <a:rPr lang="hu-HU" dirty="0" smtClean="0">
                <a:effectLst/>
              </a:rPr>
              <a:t/>
            </a:r>
            <a:br>
              <a:rPr lang="hu-HU" dirty="0" smtClean="0">
                <a:effectLst/>
              </a:rPr>
            </a:b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</a:t>
            </a:r>
            <a:r>
              <a:rPr lang="hu-HU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Névtár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az egyedi nevek keresését szolgálja.</a:t>
            </a:r>
            <a:endParaRPr lang="hu-HU" dirty="0" smtClean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D9B71-1BF2-48C3-BAED-B527F5865ECB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322083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hu-H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modul alapegysége a település.</a:t>
            </a:r>
            <a:endParaRPr lang="hu-H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Ezt a </a:t>
            </a:r>
            <a:r>
              <a:rPr lang="hu-H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hagyományokon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túl az indokolja, hogy </a:t>
            </a:r>
            <a:r>
              <a:rPr lang="hu-H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település helynévanyaga mint </a:t>
            </a:r>
            <a:r>
              <a:rPr lang="hu-HU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névrendszerbeli egység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szoros </a:t>
            </a:r>
            <a:r>
              <a:rPr lang="hu-H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belső rendszerkapcsolatokkal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rendelkezik.</a:t>
            </a:r>
          </a:p>
          <a:p>
            <a:pPr lvl="0"/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Ezeknek az összefüggések </a:t>
            </a:r>
            <a:r>
              <a:rPr lang="hu-H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azon alapulnak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hogy egy település lakói lényegében egyfajta </a:t>
            </a:r>
            <a:r>
              <a:rPr lang="hu-HU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névközösséget</a:t>
            </a:r>
            <a:r>
              <a:rPr lang="hu-H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alkotnak. Ez azt is jelenti, hogy egy adott település </a:t>
            </a:r>
            <a:r>
              <a:rPr lang="hu-H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neveit más települések lakói ritkán ismerik.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D9B71-1BF2-48C3-BAED-B527F5865ECB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44779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2024. 05. 12.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2024. 05. 12.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2024. 05. 12.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2024. 05. 12.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2024. 05. 12.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2024. 05. 12.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2024. 05. 12.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2024. 05. 12.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2024. 05. 12.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2024. 05. 12.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2024. 05. 12.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B3429E-D371-46DB-82DF-8D7EA7EB31ED}" type="datetimeFigureOut">
              <a:rPr lang="hu-HU" smtClean="0"/>
              <a:pPr/>
              <a:t>2024. 05. 12.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868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804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66896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1. Szótár modul</a:t>
            </a:r>
          </a:p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	A település összes helyneve szócikkekben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15350" b="7601"/>
          <a:stretch/>
        </p:blipFill>
        <p:spPr>
          <a:xfrm>
            <a:off x="827584" y="1196752"/>
            <a:ext cx="6912768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736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62680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1. Szótár modul</a:t>
            </a:r>
          </a:p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	A település összes helyneve </a:t>
            </a:r>
            <a:r>
              <a:rPr lang="hu-HU" sz="2400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térképen</a:t>
            </a:r>
            <a:endParaRPr lang="hu-HU" sz="2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24744"/>
            <a:ext cx="7740352" cy="547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410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26420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1. Szótár modul</a:t>
            </a:r>
          </a:p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	Adatbázis</a:t>
            </a:r>
            <a:endParaRPr lang="hu-HU" sz="2400" dirty="0">
              <a:solidFill>
                <a:srgbClr val="FF0000"/>
              </a:solidFill>
              <a:latin typeface="Georgia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9144000" cy="5143500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1351550" y="6021288"/>
            <a:ext cx="7108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település teljes helynévanyaga letölthető </a:t>
            </a:r>
            <a:r>
              <a:rPr lang="hu-HU" dirty="0" err="1" smtClean="0"/>
              <a:t>excel-állomány</a:t>
            </a:r>
            <a:r>
              <a:rPr lang="hu-HU" dirty="0" smtClean="0"/>
              <a:t> formájában.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58288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34980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1. Szótár modul</a:t>
            </a:r>
          </a:p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	</a:t>
            </a:r>
            <a:r>
              <a:rPr lang="hu-HU" sz="2400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Településtörténet</a:t>
            </a:r>
            <a:endParaRPr lang="hu-HU" sz="2400" dirty="0">
              <a:solidFill>
                <a:srgbClr val="FF0000"/>
              </a:solidFill>
              <a:latin typeface="Georgia" pitchFamily="18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28044" r="16139"/>
          <a:stretch/>
        </p:blipFill>
        <p:spPr>
          <a:xfrm>
            <a:off x="611560" y="1124744"/>
            <a:ext cx="8369232" cy="488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046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26420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1. Szótár modul</a:t>
            </a:r>
          </a:p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	</a:t>
            </a:r>
            <a:r>
              <a:rPr lang="hu-HU" sz="2400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Képtár</a:t>
            </a:r>
            <a:endParaRPr lang="hu-HU" sz="2400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6228184" y="594928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Sekrestyés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39234"/>
            <a:ext cx="8820472" cy="4961515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387884" y="5445224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Kapros-tanya (1980)</a:t>
            </a:r>
            <a:endParaRPr lang="hu-HU" dirty="0"/>
          </a:p>
        </p:txBody>
      </p:sp>
      <p:sp>
        <p:nvSpPr>
          <p:cNvPr id="7" name="Szövegdoboz 6"/>
          <p:cNvSpPr txBox="1"/>
          <p:nvPr/>
        </p:nvSpPr>
        <p:spPr>
          <a:xfrm>
            <a:off x="3419872" y="6000749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Nyugati-főcsatorna</a:t>
            </a:r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6156176" y="3491716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Hollós-Dézsány-csatorna</a:t>
            </a:r>
            <a:endParaRPr lang="hu-HU" dirty="0"/>
          </a:p>
        </p:txBody>
      </p:sp>
      <p:sp>
        <p:nvSpPr>
          <p:cNvPr id="9" name="Szövegdoboz 8"/>
          <p:cNvSpPr txBox="1"/>
          <p:nvPr/>
        </p:nvSpPr>
        <p:spPr>
          <a:xfrm>
            <a:off x="3419872" y="262762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Hatöles</a:t>
            </a:r>
            <a:r>
              <a:rPr lang="hu-HU" dirty="0" smtClean="0"/>
              <a:t> út</a:t>
            </a:r>
            <a:endParaRPr lang="hu-HU" dirty="0"/>
          </a:p>
        </p:txBody>
      </p:sp>
      <p:sp>
        <p:nvSpPr>
          <p:cNvPr id="10" name="Szövegdoboz 9"/>
          <p:cNvSpPr txBox="1"/>
          <p:nvPr/>
        </p:nvSpPr>
        <p:spPr>
          <a:xfrm>
            <a:off x="395536" y="3491716"/>
            <a:ext cx="2349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Görbeháza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96202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30684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1. Szótár modul</a:t>
            </a:r>
          </a:p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	</a:t>
            </a:r>
            <a:r>
              <a:rPr lang="hu-HU" sz="2400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Gyűjtési napló</a:t>
            </a:r>
            <a:endParaRPr lang="hu-HU" sz="2400" dirty="0">
              <a:solidFill>
                <a:srgbClr val="FF0000"/>
              </a:solidFill>
              <a:latin typeface="Georgia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2" t="9375" r="19334" b="22226"/>
          <a:stretch/>
        </p:blipFill>
        <p:spPr>
          <a:xfrm>
            <a:off x="755576" y="1052736"/>
            <a:ext cx="7230757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836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8" t="1256" r="20821" b="44069"/>
          <a:stretch/>
        </p:blipFill>
        <p:spPr>
          <a:xfrm>
            <a:off x="899592" y="1095866"/>
            <a:ext cx="7704856" cy="5011275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1351550" y="251023"/>
            <a:ext cx="30684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1. Szótár modul</a:t>
            </a:r>
          </a:p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	</a:t>
            </a:r>
            <a:r>
              <a:rPr lang="hu-HU" sz="2400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Gyűjtési napló</a:t>
            </a:r>
            <a:endParaRPr lang="hu-HU" sz="2400" dirty="0">
              <a:solidFill>
                <a:srgbClr val="FF00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627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5" t="18801" r="20863" b="2800"/>
          <a:stretch/>
        </p:blipFill>
        <p:spPr>
          <a:xfrm>
            <a:off x="1187624" y="986488"/>
            <a:ext cx="7128792" cy="5322832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1351550" y="251023"/>
            <a:ext cx="26420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1. Szótár modul</a:t>
            </a:r>
          </a:p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	</a:t>
            </a:r>
            <a:r>
              <a:rPr lang="hu-HU" sz="2400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Törzslap</a:t>
            </a:r>
            <a:endParaRPr lang="hu-HU" sz="2400" dirty="0">
              <a:solidFill>
                <a:srgbClr val="FF00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872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57070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2. Névtár </a:t>
            </a:r>
            <a:r>
              <a:rPr lang="hu-HU" sz="2400" b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modul</a:t>
            </a:r>
          </a:p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	</a:t>
            </a:r>
            <a:r>
              <a:rPr lang="hu-HU" sz="2400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Egyedi nevek keresése (teljes név)</a:t>
            </a:r>
            <a:endParaRPr lang="hu-HU" sz="2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9" r="10866" b="22400"/>
          <a:stretch/>
        </p:blipFill>
        <p:spPr>
          <a:xfrm>
            <a:off x="260388" y="1083797"/>
            <a:ext cx="8776108" cy="4639444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7664" y="3909360"/>
            <a:ext cx="1969179" cy="74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920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79993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2. Névtár </a:t>
            </a:r>
            <a:r>
              <a:rPr lang="hu-HU" sz="2400" b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modul</a:t>
            </a:r>
          </a:p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	</a:t>
            </a:r>
            <a:r>
              <a:rPr lang="hu-HU" sz="2400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Egyedi nevek keresése (névelem, névrész listában)</a:t>
            </a:r>
            <a:endParaRPr lang="hu-HU" sz="2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9144000" cy="5143500"/>
          </a:xfrm>
          <a:prstGeom prst="rect">
            <a:avLst/>
          </a:prstGeom>
        </p:spPr>
      </p:pic>
      <p:sp>
        <p:nvSpPr>
          <p:cNvPr id="5" name="Ellipszis 4"/>
          <p:cNvSpPr/>
          <p:nvPr/>
        </p:nvSpPr>
        <p:spPr>
          <a:xfrm>
            <a:off x="1547664" y="3429000"/>
            <a:ext cx="1944216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Ellipszis 5"/>
          <p:cNvSpPr/>
          <p:nvPr/>
        </p:nvSpPr>
        <p:spPr>
          <a:xfrm>
            <a:off x="1547664" y="5085184"/>
            <a:ext cx="1944216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23422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491880" y="2060848"/>
            <a:ext cx="454804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Magyar Nemzeti Helynévtár</a:t>
            </a:r>
          </a:p>
          <a:p>
            <a:r>
              <a:rPr lang="hu-HU" sz="2400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mint digitális adatbázis</a:t>
            </a:r>
          </a:p>
          <a:p>
            <a:endParaRPr lang="hu-HU" sz="2400" dirty="0" smtClean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  <a:p>
            <a:pPr algn="r"/>
            <a:r>
              <a:rPr lang="hu-HU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Rácz Anita</a:t>
            </a:r>
            <a:endParaRPr lang="hu-HU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860291" y="4797152"/>
            <a:ext cx="6314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Bemutatkoznak az MTA Nemzeti Kutatási Programok </a:t>
            </a:r>
            <a:endParaRPr lang="hu-HU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Georgia" pitchFamily="18" charset="0"/>
            </a:endParaRPr>
          </a:p>
          <a:p>
            <a:r>
              <a:rPr lang="hu-H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bölcsészettudományi </a:t>
            </a:r>
            <a:r>
              <a:rPr lang="hu-H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alprogramjai</a:t>
            </a:r>
          </a:p>
          <a:p>
            <a:r>
              <a:rPr lang="hu-H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Budapest, 2024. május 13.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18200" r="14563" b="10401"/>
          <a:stretch/>
        </p:blipFill>
        <p:spPr>
          <a:xfrm>
            <a:off x="611560" y="1108194"/>
            <a:ext cx="8191078" cy="4641611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1351550" y="260648"/>
            <a:ext cx="59843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2. Névtár </a:t>
            </a:r>
            <a:r>
              <a:rPr lang="hu-HU" sz="2400" b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modul</a:t>
            </a:r>
          </a:p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	</a:t>
            </a:r>
            <a:r>
              <a:rPr lang="hu-HU" sz="2400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Egyedi nevek keresése (névváltozat)</a:t>
            </a:r>
            <a:endParaRPr lang="hu-HU" sz="2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6" name="Ellipszis 5"/>
          <p:cNvSpPr/>
          <p:nvPr/>
        </p:nvSpPr>
        <p:spPr>
          <a:xfrm>
            <a:off x="3203848" y="1988840"/>
            <a:ext cx="1872208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/>
          <p:cNvSpPr/>
          <p:nvPr/>
        </p:nvSpPr>
        <p:spPr>
          <a:xfrm>
            <a:off x="899592" y="3356992"/>
            <a:ext cx="2376264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Ellipszis 7"/>
          <p:cNvSpPr/>
          <p:nvPr/>
        </p:nvSpPr>
        <p:spPr>
          <a:xfrm>
            <a:off x="3203848" y="4509120"/>
            <a:ext cx="2727920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0" name="Egyenes összekötő nyíllal 9"/>
          <p:cNvCxnSpPr/>
          <p:nvPr/>
        </p:nvCxnSpPr>
        <p:spPr>
          <a:xfrm flipH="1" flipV="1">
            <a:off x="2123728" y="4365104"/>
            <a:ext cx="1080120" cy="2880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Ellipszis 10"/>
          <p:cNvSpPr/>
          <p:nvPr/>
        </p:nvSpPr>
        <p:spPr>
          <a:xfrm>
            <a:off x="3356248" y="4941168"/>
            <a:ext cx="855712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09370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54312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2. Névtár </a:t>
            </a:r>
            <a:r>
              <a:rPr lang="hu-HU" sz="2400" b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modul</a:t>
            </a:r>
          </a:p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	</a:t>
            </a:r>
            <a:r>
              <a:rPr lang="hu-HU" sz="2400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Egyedi nevek keresése (szócikk)</a:t>
            </a:r>
            <a:endParaRPr lang="hu-HU" sz="2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164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153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54072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2. Névtár </a:t>
            </a:r>
            <a:r>
              <a:rPr lang="hu-HU" sz="2400" b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modul</a:t>
            </a:r>
          </a:p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	</a:t>
            </a:r>
            <a:r>
              <a:rPr lang="hu-HU" sz="2400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Egyedi nevek keresése (térkép)</a:t>
            </a:r>
            <a:endParaRPr lang="hu-HU" sz="2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1" t="17799" r="18502" b="14254"/>
          <a:stretch/>
        </p:blipFill>
        <p:spPr>
          <a:xfrm>
            <a:off x="611560" y="1052737"/>
            <a:ext cx="8424936" cy="4968552"/>
          </a:xfrm>
          <a:prstGeom prst="rect">
            <a:avLst/>
          </a:prstGeom>
        </p:spPr>
      </p:pic>
      <p:sp>
        <p:nvSpPr>
          <p:cNvPr id="4" name="Ellipszis 3"/>
          <p:cNvSpPr/>
          <p:nvPr/>
        </p:nvSpPr>
        <p:spPr>
          <a:xfrm>
            <a:off x="2627784" y="3861048"/>
            <a:ext cx="864096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73417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60035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2. Névtár </a:t>
            </a:r>
            <a:r>
              <a:rPr lang="hu-HU" sz="2400" b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modul</a:t>
            </a:r>
          </a:p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	</a:t>
            </a:r>
            <a:r>
              <a:rPr lang="hu-HU" sz="2400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Egyedi nevek keresése (térkép, fotó)</a:t>
            </a:r>
            <a:endParaRPr lang="hu-HU" sz="2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6" name="Ellipszis 5"/>
          <p:cNvSpPr/>
          <p:nvPr/>
        </p:nvSpPr>
        <p:spPr>
          <a:xfrm>
            <a:off x="3203848" y="1988840"/>
            <a:ext cx="1872208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/>
          <p:cNvSpPr/>
          <p:nvPr/>
        </p:nvSpPr>
        <p:spPr>
          <a:xfrm>
            <a:off x="899592" y="3284984"/>
            <a:ext cx="1872208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Ellipszis 7"/>
          <p:cNvSpPr/>
          <p:nvPr/>
        </p:nvSpPr>
        <p:spPr>
          <a:xfrm>
            <a:off x="3356248" y="4509120"/>
            <a:ext cx="2727920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0" name="Egyenes összekötő nyíllal 9"/>
          <p:cNvCxnSpPr/>
          <p:nvPr/>
        </p:nvCxnSpPr>
        <p:spPr>
          <a:xfrm flipH="1" flipV="1">
            <a:off x="2195736" y="4365104"/>
            <a:ext cx="1080120" cy="2880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Ellipszis 10"/>
          <p:cNvSpPr/>
          <p:nvPr/>
        </p:nvSpPr>
        <p:spPr>
          <a:xfrm>
            <a:off x="3356248" y="4941168"/>
            <a:ext cx="855712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Ellipszis 4"/>
          <p:cNvSpPr/>
          <p:nvPr/>
        </p:nvSpPr>
        <p:spPr>
          <a:xfrm>
            <a:off x="3203848" y="4869160"/>
            <a:ext cx="1152128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7" r="14951" b="33379"/>
          <a:stretch/>
        </p:blipFill>
        <p:spPr>
          <a:xfrm>
            <a:off x="395536" y="1196751"/>
            <a:ext cx="8748464" cy="4574898"/>
          </a:xfrm>
          <a:prstGeom prst="rect">
            <a:avLst/>
          </a:prstGeom>
        </p:spPr>
      </p:pic>
      <p:sp>
        <p:nvSpPr>
          <p:cNvPr id="12" name="Ellipszis 11"/>
          <p:cNvSpPr/>
          <p:nvPr/>
        </p:nvSpPr>
        <p:spPr>
          <a:xfrm>
            <a:off x="3491880" y="5301208"/>
            <a:ext cx="87248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35390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50577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2. Névtár </a:t>
            </a:r>
            <a:r>
              <a:rPr lang="hu-HU" sz="2400" b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modul</a:t>
            </a:r>
          </a:p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	</a:t>
            </a:r>
            <a:r>
              <a:rPr lang="hu-HU" sz="2400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Egyedi nevek keresése (fotó)</a:t>
            </a:r>
            <a:endParaRPr lang="hu-HU" sz="2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4" name="Ellipszis 3"/>
          <p:cNvSpPr/>
          <p:nvPr/>
        </p:nvSpPr>
        <p:spPr>
          <a:xfrm>
            <a:off x="4067944" y="2636912"/>
            <a:ext cx="864096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/>
          <a:stretch/>
        </p:blipFill>
        <p:spPr>
          <a:xfrm>
            <a:off x="179512" y="1052736"/>
            <a:ext cx="824440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060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22548"/>
            <a:ext cx="3570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III. Kisegítő modulok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0" b="2001"/>
          <a:stretch/>
        </p:blipFill>
        <p:spPr>
          <a:xfrm>
            <a:off x="-9526" y="1124744"/>
            <a:ext cx="9117013" cy="4824536"/>
          </a:xfrm>
          <a:prstGeom prst="rect">
            <a:avLst/>
          </a:prstGeom>
        </p:spPr>
      </p:pic>
      <p:sp>
        <p:nvSpPr>
          <p:cNvPr id="8" name="Ellipszis 7"/>
          <p:cNvSpPr/>
          <p:nvPr/>
        </p:nvSpPr>
        <p:spPr>
          <a:xfrm>
            <a:off x="1691680" y="1124744"/>
            <a:ext cx="6048672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89735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22548"/>
            <a:ext cx="53399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hu-HU" sz="2400" b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Földrajziköznév-tár</a:t>
            </a:r>
          </a:p>
          <a:p>
            <a:pPr lvl="1"/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	</a:t>
            </a:r>
            <a:r>
              <a:rPr lang="hu-HU" sz="2400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Földrajzi 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köznevek értelmezése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7" t="13334"/>
          <a:stretch/>
        </p:blipFill>
        <p:spPr>
          <a:xfrm>
            <a:off x="0" y="1229865"/>
            <a:ext cx="9112967" cy="4731990"/>
          </a:xfrm>
          <a:prstGeom prst="rect">
            <a:avLst/>
          </a:prstGeom>
        </p:spPr>
      </p:pic>
      <p:sp>
        <p:nvSpPr>
          <p:cNvPr id="5" name="Ellipszis 4"/>
          <p:cNvSpPr/>
          <p:nvPr/>
        </p:nvSpPr>
        <p:spPr>
          <a:xfrm>
            <a:off x="1691680" y="1124744"/>
            <a:ext cx="3312368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/>
          <p:cNvSpPr/>
          <p:nvPr/>
        </p:nvSpPr>
        <p:spPr>
          <a:xfrm>
            <a:off x="6660232" y="1244376"/>
            <a:ext cx="1728192" cy="6004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Ellipszis 7"/>
          <p:cNvSpPr/>
          <p:nvPr/>
        </p:nvSpPr>
        <p:spPr>
          <a:xfrm>
            <a:off x="6660232" y="3332609"/>
            <a:ext cx="1728192" cy="6004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övegdoboz 3"/>
          <p:cNvSpPr txBox="1"/>
          <p:nvPr/>
        </p:nvSpPr>
        <p:spPr>
          <a:xfrm>
            <a:off x="1259632" y="6011996"/>
            <a:ext cx="2421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dirty="0"/>
              <a:t>f</a:t>
            </a:r>
            <a:r>
              <a:rPr lang="hu-HU" dirty="0" smtClean="0"/>
              <a:t>olyamatosan bővül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479160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22548"/>
            <a:ext cx="65325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2. Források jegyzéke</a:t>
            </a:r>
          </a:p>
          <a:p>
            <a:r>
              <a:rPr lang="hu-HU" sz="2400" b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	</a:t>
            </a:r>
            <a:r>
              <a:rPr lang="hu-HU" sz="2400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Szakirodalmi forrásrövidítések feloldása</a:t>
            </a:r>
            <a:endParaRPr lang="hu-HU" sz="2400" b="1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1305591" y="5373216"/>
            <a:ext cx="6532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dirty="0" smtClean="0"/>
              <a:t>visszakereshetőség biztosítása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dirty="0" smtClean="0"/>
              <a:t>folyamatosan bővül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2" t="20601" r="15350" b="27600"/>
          <a:stretch/>
        </p:blipFill>
        <p:spPr>
          <a:xfrm>
            <a:off x="89990" y="1412776"/>
            <a:ext cx="9018514" cy="374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0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22548"/>
            <a:ext cx="49920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3. Településtörténet</a:t>
            </a:r>
          </a:p>
          <a:p>
            <a:r>
              <a:rPr lang="hu-HU" sz="2400" b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	</a:t>
            </a:r>
            <a:r>
              <a:rPr lang="hu-HU" sz="2400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Enciklopédikus jellegű leírás</a:t>
            </a:r>
            <a:endParaRPr lang="hu-HU" sz="2400" b="1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20384" r="16926" b="-1"/>
          <a:stretch/>
        </p:blipFill>
        <p:spPr>
          <a:xfrm>
            <a:off x="755576" y="1034657"/>
            <a:ext cx="7848872" cy="513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788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22548"/>
            <a:ext cx="37513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4. Feldolgozottság</a:t>
            </a:r>
          </a:p>
          <a:p>
            <a:r>
              <a:rPr lang="hu-HU" sz="2400" b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	</a:t>
            </a:r>
            <a:r>
              <a:rPr lang="hu-HU" sz="2400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Gyűjtési helyzetkép</a:t>
            </a:r>
            <a:endParaRPr lang="hu-HU" sz="2400" b="1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96752"/>
            <a:ext cx="8892480" cy="5002019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51520" y="1340768"/>
            <a:ext cx="367240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 smtClean="0"/>
              <a:t>Térképészeti problémák miatt egyelőre országonként áttekinthető.</a:t>
            </a:r>
            <a:endParaRPr lang="hu-HU" dirty="0"/>
          </a:p>
        </p:txBody>
      </p:sp>
      <p:sp>
        <p:nvSpPr>
          <p:cNvPr id="5" name="Téglalap 4"/>
          <p:cNvSpPr/>
          <p:nvPr/>
        </p:nvSpPr>
        <p:spPr>
          <a:xfrm>
            <a:off x="539552" y="1196752"/>
            <a:ext cx="2016224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77805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72186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romanUcPeriod"/>
            </a:pPr>
            <a:r>
              <a:rPr lang="hu-HU" sz="2400" b="1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MNH honlapja, </a:t>
            </a:r>
          </a:p>
          <a:p>
            <a:r>
              <a:rPr lang="hu-HU" sz="2400" b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	</a:t>
            </a:r>
            <a:r>
              <a:rPr lang="hu-HU" sz="2400" b="1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		a helynévanyag közzététele</a:t>
            </a:r>
            <a:endParaRPr lang="hu-HU" sz="2400" b="1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403648" y="1563757"/>
            <a:ext cx="65527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b="1" dirty="0" smtClean="0"/>
              <a:t>MNHP célja:</a:t>
            </a:r>
            <a:r>
              <a:rPr lang="hu-HU" dirty="0" smtClean="0"/>
              <a:t> </a:t>
            </a:r>
            <a:r>
              <a:rPr lang="hu-HU" dirty="0"/>
              <a:t>a magyar nyelvterület </a:t>
            </a:r>
            <a:r>
              <a:rPr lang="hu-HU" b="1" dirty="0"/>
              <a:t>élőnyelvi</a:t>
            </a:r>
            <a:r>
              <a:rPr lang="hu-HU" dirty="0"/>
              <a:t> és </a:t>
            </a:r>
            <a:r>
              <a:rPr lang="hu-HU" b="1" dirty="0"/>
              <a:t>történeti</a:t>
            </a:r>
            <a:r>
              <a:rPr lang="hu-HU" dirty="0"/>
              <a:t> helynévanyagának </a:t>
            </a:r>
            <a:r>
              <a:rPr lang="hu-HU" b="1" dirty="0"/>
              <a:t>teljességre</a:t>
            </a:r>
            <a:r>
              <a:rPr lang="hu-HU" dirty="0"/>
              <a:t> törekvő összegyűjtése és dokumentálása</a:t>
            </a:r>
            <a:r>
              <a:rPr lang="hu-HU" dirty="0" smtClean="0"/>
              <a:t>.</a:t>
            </a:r>
          </a:p>
          <a:p>
            <a:pPr algn="just"/>
            <a:endParaRPr lang="hu-HU" dirty="0" smtClean="0"/>
          </a:p>
          <a:p>
            <a:pPr marL="742950" lvl="1" indent="-285750" algn="just">
              <a:buFont typeface="Wingdings" panose="05000000000000000000" pitchFamily="2" charset="2"/>
              <a:buChar char="§"/>
            </a:pPr>
            <a:r>
              <a:rPr lang="hu-HU" dirty="0" smtClean="0"/>
              <a:t>milliós névállomány</a:t>
            </a:r>
          </a:p>
          <a:p>
            <a:pPr marL="742950" lvl="1" indent="-285750" algn="just">
              <a:buFont typeface="Wingdings" panose="05000000000000000000" pitchFamily="2" charset="2"/>
              <a:buChar char="§"/>
            </a:pPr>
            <a:r>
              <a:rPr lang="hu-HU" dirty="0" err="1" smtClean="0"/>
              <a:t>sokszempontú</a:t>
            </a:r>
            <a:r>
              <a:rPr lang="hu-HU" dirty="0" smtClean="0"/>
              <a:t> jellemzés</a:t>
            </a:r>
          </a:p>
          <a:p>
            <a:pPr marL="742950" lvl="1" indent="-285750" algn="just">
              <a:buFont typeface="Wingdings" panose="05000000000000000000" pitchFamily="2" charset="2"/>
              <a:buChar char="§"/>
            </a:pPr>
            <a:r>
              <a:rPr lang="hu-HU" dirty="0" smtClean="0"/>
              <a:t>online adatbázis</a:t>
            </a:r>
          </a:p>
          <a:p>
            <a:pPr marL="742950" lvl="1" indent="-285750" algn="just">
              <a:buFont typeface="Wingdings" panose="05000000000000000000" pitchFamily="2" charset="2"/>
              <a:buChar char="§"/>
            </a:pPr>
            <a:r>
              <a:rPr lang="hu-HU" dirty="0" smtClean="0"/>
              <a:t>helynevek egyedi keresése</a:t>
            </a:r>
          </a:p>
          <a:p>
            <a:pPr marL="742950" lvl="1" indent="-285750" algn="just">
              <a:buFont typeface="Wingdings" panose="05000000000000000000" pitchFamily="2" charset="2"/>
              <a:buChar char="§"/>
            </a:pPr>
            <a:r>
              <a:rPr lang="hu-HU" dirty="0" smtClean="0"/>
              <a:t>a névanyag  településenként, </a:t>
            </a:r>
            <a:r>
              <a:rPr lang="hu-HU" dirty="0"/>
              <a:t>szótári </a:t>
            </a:r>
            <a:r>
              <a:rPr lang="hu-HU" dirty="0" smtClean="0"/>
              <a:t>formában való közlése</a:t>
            </a:r>
          </a:p>
          <a:p>
            <a:pPr algn="just"/>
            <a:r>
              <a:rPr lang="hu-HU" dirty="0"/>
              <a:t>	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22548"/>
            <a:ext cx="22300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5. </a:t>
            </a:r>
            <a:r>
              <a:rPr lang="hu-HU" sz="2400" b="1" dirty="0" err="1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Pesty</a:t>
            </a:r>
            <a:r>
              <a:rPr lang="hu-HU" sz="2400" b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1864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438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6785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Magyar Nemzeti Helynévtár jelentősége</a:t>
            </a:r>
            <a:endParaRPr lang="hu-HU" sz="2400" b="1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403648" y="1268760"/>
            <a:ext cx="655272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hu-HU" dirty="0" smtClean="0"/>
              <a:t>A </a:t>
            </a:r>
            <a:r>
              <a:rPr lang="hu-HU" dirty="0"/>
              <a:t>MNH online változata egyfelől tudományos forrásként szolgál elsősorban történeti irányú kutatások számára.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hu-HU" dirty="0" smtClean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hu-HU" dirty="0" smtClean="0"/>
              <a:t>Másfelől </a:t>
            </a:r>
            <a:r>
              <a:rPr lang="hu-HU" dirty="0"/>
              <a:t>a mindennapi használatot is szolgálja, a helynevek fennmaradását segíti elő.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hu-HU" dirty="0" smtClean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hu-HU" dirty="0" smtClean="0"/>
              <a:t>Munkánk </a:t>
            </a:r>
            <a:r>
              <a:rPr lang="hu-HU" dirty="0"/>
              <a:t>eredményét igyekszünk népszerűsíteni is, így pl. felajánljuk a települési önkormányzatoknak, hogy településük helynévanyagát a saját honlapjukon is közzétegyék</a:t>
            </a:r>
            <a:r>
              <a:rPr lang="hu-HU" dirty="0" smtClean="0"/>
              <a:t>.</a:t>
            </a:r>
          </a:p>
          <a:p>
            <a:pPr algn="just"/>
            <a:endParaRPr lang="hu-HU" dirty="0" smtClean="0"/>
          </a:p>
          <a:p>
            <a:pPr algn="just"/>
            <a:endParaRPr lang="hu-HU" dirty="0"/>
          </a:p>
          <a:p>
            <a:pPr algn="just"/>
            <a:endParaRPr lang="hu-HU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hu-HU" dirty="0"/>
              <a:t>Az MNH online adattárát VARGA IMRE informatikus, az MNHP munkatársa fejleszti. A térképezési feladatokat TÚRI ZOLTÁN, a DE </a:t>
            </a:r>
            <a:r>
              <a:rPr lang="hu-HU" dirty="0" smtClean="0"/>
              <a:t>Földtudományi </a:t>
            </a:r>
            <a:r>
              <a:rPr lang="hu-HU" dirty="0"/>
              <a:t>Intézetének adjunktusa végzi</a:t>
            </a:r>
            <a:r>
              <a:rPr lang="hu-HU" dirty="0" smtClean="0"/>
              <a:t>. A honlap arculattervét GACSÁLYI GÁBOR készítette.</a:t>
            </a:r>
            <a:endParaRPr lang="hu-HU" dirty="0"/>
          </a:p>
          <a:p>
            <a:pPr algn="just"/>
            <a:endParaRPr lang="hu-HU" dirty="0" smtClean="0"/>
          </a:p>
          <a:p>
            <a:pPr algn="just"/>
            <a:endParaRPr lang="hu-HU" dirty="0"/>
          </a:p>
          <a:p>
            <a:pPr algn="just"/>
            <a:r>
              <a:rPr lang="hu-HU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065342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187624" y="2702530"/>
            <a:ext cx="405752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Köszönöm</a:t>
            </a:r>
          </a:p>
          <a:p>
            <a:r>
              <a:rPr lang="hu-HU" sz="4400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      a figyelmet!</a:t>
            </a:r>
            <a:endParaRPr lang="hu-HU" sz="28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11200" r="18500" b="2002"/>
          <a:stretch/>
        </p:blipFill>
        <p:spPr>
          <a:xfrm>
            <a:off x="717823" y="1027566"/>
            <a:ext cx="7526585" cy="5065730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1351550" y="260648"/>
            <a:ext cx="72186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romanUcPeriod"/>
            </a:pPr>
            <a:r>
              <a:rPr lang="hu-HU" sz="2400" b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MNH honlapja, </a:t>
            </a:r>
          </a:p>
          <a:p>
            <a:r>
              <a:rPr lang="hu-HU" sz="2400" b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			a helynévanyag közzététele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1187624" y="5984676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Az egyes </a:t>
            </a:r>
            <a:r>
              <a:rPr lang="hu-HU" dirty="0"/>
              <a:t>helynevekhez kapcsolódó, alapesetként rögzített adatok </a:t>
            </a:r>
            <a:r>
              <a:rPr lang="hu-HU" dirty="0" smtClean="0"/>
              <a:t>jellege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896411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71721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II. A </a:t>
            </a:r>
            <a:r>
              <a:rPr lang="hu-HU" sz="2400" b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MNH online </a:t>
            </a:r>
            <a:r>
              <a:rPr lang="hu-HU" sz="2400" b="1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változatának</a:t>
            </a:r>
          </a:p>
          <a:p>
            <a:r>
              <a:rPr lang="hu-HU" sz="2400" b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	</a:t>
            </a:r>
            <a:r>
              <a:rPr lang="hu-HU" sz="2400" b="1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			felhasználási </a:t>
            </a:r>
            <a:r>
              <a:rPr lang="hu-HU" sz="2400" b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szintjei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403648" y="1268760"/>
            <a:ext cx="669674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hu-HU" b="1" dirty="0" smtClean="0"/>
              <a:t>Az </a:t>
            </a:r>
            <a:r>
              <a:rPr lang="hu-HU" b="1" dirty="0"/>
              <a:t>általános felhasználók számára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hu-HU" dirty="0"/>
              <a:t>az adatok keresése és megismerése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hu-HU" dirty="0"/>
              <a:t>a felhasználói felület egyszerű </a:t>
            </a:r>
            <a:r>
              <a:rPr lang="hu-HU" dirty="0" smtClean="0"/>
              <a:t>kezelése</a:t>
            </a:r>
            <a:endParaRPr lang="hu-HU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hu-HU" dirty="0"/>
              <a:t>az adatok analitikus, átlátható, közérthető </a:t>
            </a:r>
            <a:r>
              <a:rPr lang="hu-HU" dirty="0" smtClean="0"/>
              <a:t>elemzése</a:t>
            </a:r>
            <a:endParaRPr lang="hu-HU" dirty="0"/>
          </a:p>
          <a:p>
            <a:pPr marL="800100" lvl="1" indent="-342900">
              <a:buAutoNum type="arabicPeriod"/>
            </a:pPr>
            <a:endParaRPr lang="hu-HU" dirty="0"/>
          </a:p>
          <a:p>
            <a:pPr marL="342900" indent="-342900">
              <a:buAutoNum type="arabicPeriod"/>
            </a:pPr>
            <a:r>
              <a:rPr lang="hu-HU" b="1" dirty="0"/>
              <a:t>A szakemberek számára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hu-HU" dirty="0"/>
              <a:t>névkutatók, nyelvtörténészek, helytörténészek, régészek stb. tudományos kutatói igényeit is ki kívánja </a:t>
            </a:r>
            <a:r>
              <a:rPr lang="hu-HU" dirty="0" smtClean="0"/>
              <a:t>szolgálni </a:t>
            </a:r>
            <a:endParaRPr lang="hu-HU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hu-HU" dirty="0" smtClean="0"/>
              <a:t>különböző adatrelációk megállapítása</a:t>
            </a:r>
            <a:endParaRPr lang="hu-HU" dirty="0"/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hu-HU" dirty="0" smtClean="0"/>
              <a:t>szintetizáló </a:t>
            </a:r>
            <a:r>
              <a:rPr lang="hu-HU" dirty="0"/>
              <a:t>jellegű ismeretek alapja </a:t>
            </a:r>
          </a:p>
          <a:p>
            <a:pPr lvl="2"/>
            <a:endParaRPr lang="hu-HU" dirty="0" smtClean="0"/>
          </a:p>
          <a:p>
            <a:pPr marL="540000" lvl="2"/>
            <a:r>
              <a:rPr lang="hu-HU" dirty="0" smtClean="0"/>
              <a:t>A </a:t>
            </a:r>
            <a:r>
              <a:rPr lang="hu-HU" dirty="0"/>
              <a:t>lehetőségek az adatmennyiség növekedésével és a nagyobb </a:t>
            </a:r>
            <a:r>
              <a:rPr lang="hu-HU" dirty="0" err="1"/>
              <a:t>feldolgozottsági</a:t>
            </a:r>
            <a:r>
              <a:rPr lang="hu-HU" dirty="0"/>
              <a:t> szintet követően egyre gazdagodhatnak</a:t>
            </a:r>
            <a:r>
              <a:rPr lang="hu-HU" dirty="0" smtClean="0"/>
              <a:t>.</a:t>
            </a:r>
          </a:p>
          <a:p>
            <a:pPr algn="just"/>
            <a:r>
              <a:rPr lang="hu-HU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228745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1805"/>
            <a:ext cx="9144000" cy="5143499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1351550" y="260648"/>
            <a:ext cx="71721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II. A MNH online változatának</a:t>
            </a:r>
          </a:p>
          <a:p>
            <a:r>
              <a:rPr lang="hu-HU" sz="2400" b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				felhasználási szintjei</a:t>
            </a:r>
          </a:p>
        </p:txBody>
      </p:sp>
    </p:spTree>
    <p:extLst>
      <p:ext uri="{BB962C8B-B14F-4D97-AF65-F5344CB8AC3E}">
        <p14:creationId xmlns:p14="http://schemas.microsoft.com/office/powerpoint/2010/main" val="1698429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71721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II. A MNH online változatának</a:t>
            </a:r>
          </a:p>
          <a:p>
            <a:r>
              <a:rPr lang="hu-HU" sz="2400" b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				felhasználási szintjei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1805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866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79063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II. A MNH online </a:t>
            </a:r>
            <a:r>
              <a:rPr lang="hu-HU" sz="2400" b="1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változatának </a:t>
            </a:r>
          </a:p>
          <a:p>
            <a:r>
              <a:rPr lang="hu-HU" sz="2400" b="1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			általános felhasználói változata</a:t>
            </a:r>
            <a:endParaRPr lang="hu-HU" sz="2400" b="1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	</a:t>
            </a:r>
            <a:r>
              <a:rPr lang="hu-HU" sz="2400" b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2 fő modul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1805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826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42995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1</a:t>
            </a:r>
            <a:r>
              <a:rPr lang="hu-HU" sz="2400" b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. Szótár modul</a:t>
            </a:r>
          </a:p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	Alapegysége a település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159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1517</TotalTime>
  <Words>1080</Words>
  <Application>Microsoft Office PowerPoint</Application>
  <PresentationFormat>Diavetítés a képernyőre (4:3 oldalarány)</PresentationFormat>
  <Paragraphs>245</Paragraphs>
  <Slides>33</Slides>
  <Notes>33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33</vt:i4>
      </vt:variant>
    </vt:vector>
  </HeadingPairs>
  <TitlesOfParts>
    <vt:vector size="38" baseType="lpstr">
      <vt:lpstr>Arial</vt:lpstr>
      <vt:lpstr>Calibri</vt:lpstr>
      <vt:lpstr>Georgia</vt:lpstr>
      <vt:lpstr>Wingdings</vt:lpstr>
      <vt:lpstr>Office-téma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User</dc:creator>
  <cp:lastModifiedBy>Anita Rácz</cp:lastModifiedBy>
  <cp:revision>131</cp:revision>
  <cp:lastPrinted>2024-05-12T12:32:41Z</cp:lastPrinted>
  <dcterms:created xsi:type="dcterms:W3CDTF">2022-04-21T17:56:47Z</dcterms:created>
  <dcterms:modified xsi:type="dcterms:W3CDTF">2024-05-12T19:26:37Z</dcterms:modified>
</cp:coreProperties>
</file>